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9" r:id="rId9"/>
    <p:sldId id="262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01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91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05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1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518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97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15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08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61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03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52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4A6BE-7DA9-4BC6-8479-4B1CC753517D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64E36-06DF-4CDE-A6DB-2893F66264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42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ookinaaa/m5_forecast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958" y="478516"/>
            <a:ext cx="5133975" cy="61531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41744" y="5339004"/>
            <a:ext cx="649316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Фокина Юлия</a:t>
            </a: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  <a:hlinkClick r:id="rId3"/>
            </a:endParaRPr>
          </a:p>
          <a:p>
            <a:endParaRPr lang="ru-RU" dirty="0" smtClean="0">
              <a:hlinkClick r:id="rId3"/>
            </a:endParaRPr>
          </a:p>
          <a:p>
            <a:r>
              <a:rPr lang="en-US" dirty="0" err="1" smtClean="0">
                <a:hlinkClick r:id="rId3"/>
              </a:rPr>
              <a:t>foookinaaa</a:t>
            </a:r>
            <a:r>
              <a:rPr lang="en-US" dirty="0" smtClean="0">
                <a:hlinkClick r:id="rId3"/>
              </a:rPr>
              <a:t>/m5_forecasting: Estimate the unit sales of Walmart retail goods (github.com)</a:t>
            </a:r>
            <a:endParaRPr lang="en-US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341745" y="147746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i="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Roboto"/>
                <a:ea typeface="Segoe UI Emoji" panose="020B0502040204020203" pitchFamily="34" charset="0"/>
              </a:rPr>
              <a:t>Применение алгоритмов обработки временных рядов для предсказания продаж товаров</a:t>
            </a:r>
            <a:endParaRPr lang="en-US" sz="3600" b="1" i="0" dirty="0" smtClean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1744" y="2060176"/>
            <a:ext cx="3273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М5: Прогноз продаж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1744" y="2521841"/>
            <a:ext cx="61144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Иерархические данные о продажах </a:t>
            </a:r>
            <a:r>
              <a:rPr lang="ru-RU" sz="1600" dirty="0" err="1">
                <a:latin typeface="Roboto"/>
                <a:ea typeface="Segoe UI Emoji" panose="020B0502040204020203" pitchFamily="34" charset="0"/>
              </a:rPr>
              <a:t>Walmart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, для прогнозирования ежедневных продаж на следующие 28 дней. </a:t>
            </a:r>
          </a:p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Данные по магазинам в трех штатах США (Калифорния, Техас и Висконсин), включают 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id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 товара, отдел, категории товаров и сведения о магазине. </a:t>
            </a:r>
          </a:p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Доп. данные - цена, промо-акции, день недели и специальные мероприятия.</a:t>
            </a:r>
            <a:endParaRPr lang="en-US" sz="1600" dirty="0">
              <a:latin typeface="Roboto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36062" y="0"/>
            <a:ext cx="4455938" cy="65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2147" y="4151220"/>
            <a:ext cx="629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обрезание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до 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~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3млн последних строк, так как 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много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 данных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44945" y="350982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Model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945" y="217433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1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945" y="316277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2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42147" y="2051495"/>
            <a:ext cx="62762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преобразование 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train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таблицы с кучей 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столбцов с продажами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в один столбец</a:t>
            </a:r>
          </a:p>
          <a:p>
            <a:pPr lvl="0"/>
            <a:r>
              <a:rPr lang="ru-RU" alt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30490 х 1919  </a:t>
            </a:r>
            <a:r>
              <a:rPr lang="ru-RU" altLang="ru-RU" sz="2400" b="1" dirty="0" smtClean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      </a:t>
            </a:r>
            <a:r>
              <a:rPr lang="en-US" altLang="ru-RU" sz="2400" b="1" dirty="0" smtClean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 </a:t>
            </a:r>
            <a:r>
              <a:rPr lang="ru-RU" altLang="ru-RU" sz="2400" b="1" dirty="0" smtClean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     58327370 </a:t>
            </a:r>
            <a:r>
              <a:rPr lang="ru-RU" alt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х 8</a:t>
            </a:r>
          </a:p>
        </p:txBody>
      </p:sp>
      <p:sp>
        <p:nvSpPr>
          <p:cNvPr id="11" name="Стрелка вправо 10"/>
          <p:cNvSpPr/>
          <p:nvPr/>
        </p:nvSpPr>
        <p:spPr>
          <a:xfrm>
            <a:off x="3320479" y="2642982"/>
            <a:ext cx="221672" cy="242125"/>
          </a:xfrm>
          <a:prstGeom prst="rightArrow">
            <a:avLst>
              <a:gd name="adj1" fmla="val 50000"/>
              <a:gd name="adj2" fmla="val 23378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3687371" y="2642981"/>
            <a:ext cx="221672" cy="242125"/>
          </a:xfrm>
          <a:prstGeom prst="rightArrow">
            <a:avLst>
              <a:gd name="adj1" fmla="val 50000"/>
              <a:gd name="adj2" fmla="val 23378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4054263" y="2642981"/>
            <a:ext cx="221672" cy="242125"/>
          </a:xfrm>
          <a:prstGeom prst="rightArrow">
            <a:avLst>
              <a:gd name="adj1" fmla="val 50000"/>
              <a:gd name="adj2" fmla="val 23378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42147" y="3316666"/>
            <a:ext cx="4929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присоединение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таблиц календаря событий и цен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4945" y="415122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3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46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381" y="993625"/>
            <a:ext cx="5789784" cy="5358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6014" y="5699575"/>
            <a:ext cx="443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Дата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, год, месяц, неделя, день, день 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недели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45" y="350982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Features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26014" y="1317238"/>
            <a:ext cx="3623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Замена пропусков спец значениями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26015" y="1872937"/>
            <a:ext cx="45511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Кодирование </a:t>
            </a:r>
            <a:r>
              <a:rPr lang="en-US" sz="1600" dirty="0" err="1">
                <a:latin typeface="Roboto"/>
                <a:ea typeface="Segoe UI Emoji" panose="020B0502040204020203" pitchFamily="34" charset="0"/>
              </a:rPr>
              <a:t>LabelEncoder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 категориальных переменных (все 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id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и события)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26014" y="2674857"/>
            <a:ext cx="3920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Лаги на 28,29,30 день от числа продаж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26014" y="3230556"/>
            <a:ext cx="4735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Скользящее среднее и дисперсия по 7,30,90,180 дням от числа продаж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926014" y="4032476"/>
            <a:ext cx="2145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Темп прироста цены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26014" y="4588175"/>
            <a:ext cx="33697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Темп прироста цены по 365 дням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26014" y="5143874"/>
            <a:ext cx="43659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Скользящая дисперсия по 7,30 дням от цен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628074" y="1412625"/>
            <a:ext cx="157018" cy="147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28074" y="2040044"/>
            <a:ext cx="157018" cy="147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28074" y="2770243"/>
            <a:ext cx="157018" cy="147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28074" y="3449052"/>
            <a:ext cx="157018" cy="147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628074" y="4127862"/>
            <a:ext cx="157018" cy="147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628074" y="4683561"/>
            <a:ext cx="157018" cy="147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28074" y="5241741"/>
            <a:ext cx="157018" cy="147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628074" y="5794961"/>
            <a:ext cx="157018" cy="1477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18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69" y="1016826"/>
            <a:ext cx="7597418" cy="3798709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286654" y="5146974"/>
            <a:ext cx="155331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 err="1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LightGBM</a:t>
            </a:r>
            <a:r>
              <a:rPr lang="ru-RU" alt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414664" y="5622546"/>
            <a:ext cx="1450718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 err="1">
                <a:latin typeface="Roboto"/>
                <a:ea typeface="Segoe UI Emoji" panose="020B0502040204020203" pitchFamily="34" charset="0"/>
              </a:rPr>
              <a:t>val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 </a:t>
            </a:r>
            <a:r>
              <a:rPr lang="ru-RU" altLang="ru-RU" sz="1600" dirty="0" err="1">
                <a:latin typeface="Roboto"/>
                <a:ea typeface="Segoe UI Emoji" panose="020B0502040204020203" pitchFamily="34" charset="0"/>
              </a:rPr>
              <a:t>rmse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 </a:t>
            </a:r>
            <a:r>
              <a:rPr lang="ru-RU" altLang="ru-RU" sz="1600" dirty="0" err="1">
                <a:latin typeface="Roboto"/>
                <a:ea typeface="Segoe UI Emoji" panose="020B0502040204020203" pitchFamily="34" charset="0"/>
              </a:rPr>
              <a:t>score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 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510925" y="5622546"/>
            <a:ext cx="1075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Roboto"/>
                <a:ea typeface="Segoe UI Emoji" panose="020B0502040204020203" pitchFamily="34" charset="0"/>
              </a:rPr>
              <a:t>test score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945" y="350982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Model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533" y="1546823"/>
            <a:ext cx="1107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Train: </a:t>
            </a: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430934" y="1608378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Roboto"/>
                <a:ea typeface="Segoe UI Emoji" panose="020B0502040204020203" pitchFamily="34" charset="0"/>
              </a:rPr>
              <a:t>[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2016-0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1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-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06;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2016-03-27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]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533" y="2121272"/>
            <a:ext cx="1089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Valid: </a:t>
            </a: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430934" y="2182827"/>
            <a:ext cx="25234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Roboto"/>
                <a:ea typeface="Segoe UI Emoji" panose="020B0502040204020203" pitchFamily="34" charset="0"/>
              </a:rPr>
              <a:t>(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2016-0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3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-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27;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2016-0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4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-2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4]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1533" y="2684591"/>
            <a:ext cx="982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T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est: </a:t>
            </a: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30934" y="2761520"/>
            <a:ext cx="25234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Roboto"/>
                <a:ea typeface="Segoe UI Emoji" panose="020B0502040204020203" pitchFamily="34" charset="0"/>
              </a:rPr>
              <a:t>(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2016-0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4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-2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4;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2016-0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5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-2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2]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342369" y="5008475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2.2041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251239" y="5008475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0.6882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7578" y="3096548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/>
                <a:ea typeface="Segoe UI Emoji" panose="020B0502040204020203" pitchFamily="34" charset="0"/>
              </a:rPr>
              <a:t>28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дней</a:t>
            </a:r>
          </a:p>
        </p:txBody>
      </p:sp>
    </p:spTree>
    <p:extLst>
      <p:ext uri="{BB962C8B-B14F-4D97-AF65-F5344CB8AC3E}">
        <p14:creationId xmlns:p14="http://schemas.microsoft.com/office/powerpoint/2010/main" val="85267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982" y="5298448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Подбор </a:t>
            </a:r>
            <a:r>
              <a:rPr lang="ru-RU" sz="1600" dirty="0" err="1">
                <a:latin typeface="Roboto"/>
                <a:ea typeface="Segoe UI Emoji" panose="020B0502040204020203" pitchFamily="34" charset="0"/>
              </a:rPr>
              <a:t>гиперпараметров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Roboto"/>
                <a:ea typeface="Segoe UI Emoji" panose="020B0502040204020203" pitchFamily="34" charset="0"/>
              </a:rPr>
              <a:t>lgb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свой для каждого магазина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945" y="350982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Model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304127" y="1456693"/>
            <a:ext cx="46551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Очень много данных – не влезают в память</a:t>
            </a:r>
          </a:p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Приходится часть данных обрезать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945" y="1425916"/>
            <a:ext cx="574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  <a:sym typeface="Wingdings" panose="05000000000000000000" pitchFamily="2" charset="2"/>
              </a:rPr>
              <a:t>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275163" y="2359302"/>
            <a:ext cx="34975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построить отдельно по каждому из 10 магазинов свою 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модель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8982" y="2420859"/>
            <a:ext cx="173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Гипотеза: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38982" y="3964367"/>
            <a:ext cx="55149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По каждому магазину за основу бралась предыдущая модель + несколько </a:t>
            </a:r>
            <a:r>
              <a:rPr lang="ru-RU" sz="1600" dirty="0" err="1">
                <a:latin typeface="Roboto"/>
                <a:ea typeface="Segoe UI Emoji" panose="020B0502040204020203" pitchFamily="34" charset="0"/>
              </a:rPr>
              <a:t>фичей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 из </a:t>
            </a:r>
            <a:r>
              <a:rPr lang="en-US" sz="1600" dirty="0" err="1">
                <a:latin typeface="Roboto"/>
                <a:ea typeface="Segoe UI Emoji" panose="020B0502040204020203" pitchFamily="34" charset="0"/>
              </a:rPr>
              <a:t>tsfresh</a:t>
            </a:r>
            <a:r>
              <a:rPr lang="en-US" sz="1600" dirty="0">
                <a:latin typeface="Roboto"/>
                <a:ea typeface="Segoe UI Emoji" panose="020B0502040204020203" pitchFamily="34" charset="0"/>
              </a:rPr>
              <a:t>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(на </a:t>
            </a:r>
            <a:r>
              <a:rPr lang="ru-RU" sz="1600" dirty="0" err="1">
                <a:latin typeface="Roboto"/>
                <a:ea typeface="Segoe UI Emoji" panose="020B0502040204020203" pitchFamily="34" charset="0"/>
              </a:rPr>
              <a:t>подвыборке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 из 1000 наблюдений по важности признаков отбирались топ5 и строились отдельно 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на всех данных)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197600" y="1274618"/>
            <a:ext cx="0" cy="5329382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6435946" y="1456693"/>
            <a:ext cx="1577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600" dirty="0" err="1">
                <a:latin typeface="Roboto"/>
                <a:ea typeface="Segoe UI Emoji" panose="020B0502040204020203" pitchFamily="34" charset="0"/>
              </a:rPr>
              <a:t>val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 </a:t>
            </a:r>
            <a:r>
              <a:rPr lang="ru-RU" altLang="ru-RU" sz="1600" dirty="0" err="1">
                <a:latin typeface="Roboto"/>
                <a:ea typeface="Segoe UI Emoji" panose="020B0502040204020203" pitchFamily="34" charset="0"/>
              </a:rPr>
              <a:t>rmse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 </a:t>
            </a:r>
            <a:r>
              <a:rPr lang="ru-RU" altLang="ru-RU" sz="1600" dirty="0" err="1" smtClean="0">
                <a:latin typeface="Roboto"/>
                <a:ea typeface="Segoe UI Emoji" panose="020B0502040204020203" pitchFamily="34" charset="0"/>
              </a:rPr>
              <a:t>score</a:t>
            </a:r>
            <a:r>
              <a:rPr lang="en-US" altLang="ru-RU" sz="1600" dirty="0" smtClean="0">
                <a:latin typeface="Roboto"/>
                <a:ea typeface="Segoe UI Emoji" panose="020B0502040204020203" pitchFamily="34" charset="0"/>
              </a:rPr>
              <a:t>: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435946" y="4802686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 smtClean="0">
                <a:latin typeface="Roboto"/>
                <a:ea typeface="Segoe UI Emoji" panose="020B0502040204020203" pitchFamily="34" charset="0"/>
              </a:rPr>
              <a:t>0.5 </a:t>
            </a:r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* old + 0.5 * new = </a:t>
            </a:r>
            <a:r>
              <a:rPr 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0.6795</a:t>
            </a:r>
            <a:endParaRPr lang="en-US" alt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143526" y="1405074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0.6882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352717" y="1896368"/>
            <a:ext cx="1176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Roboto"/>
                <a:ea typeface="Segoe UI Emoji" panose="020B0502040204020203" pitchFamily="34" charset="0"/>
              </a:rPr>
              <a:t>Old model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0478405" y="1405074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0.7158</a:t>
            </a:r>
            <a:endParaRPr 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0642712" y="1914905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New model 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9997784" y="1654243"/>
            <a:ext cx="221672" cy="242125"/>
          </a:xfrm>
          <a:prstGeom prst="rightArrow">
            <a:avLst>
              <a:gd name="adj1" fmla="val 50000"/>
              <a:gd name="adj2" fmla="val 23378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497892" y="2420859"/>
            <a:ext cx="18548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latin typeface="Roboto"/>
                <a:ea typeface="Segoe UI Emoji" panose="020B0502040204020203" pitchFamily="34" charset="0"/>
              </a:rPr>
              <a:t>Ca1 -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2.1210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Ca2 -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2.0285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Ca3 -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2.7197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Ca4 -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1.3983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Tx1 -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1.7639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Tx2 -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1.8837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Tx3 -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1.8705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Wi1 -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1.6888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Wi2 -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2.9382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Wi3 -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2.0054</a:t>
            </a:r>
            <a:endParaRPr lang="ru-RU" altLang="ru-RU" sz="1600" dirty="0">
              <a:latin typeface="Roboto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66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67709" y="82901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51456" y="2915206"/>
            <a:ext cx="18548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Ca1 - </a:t>
            </a:r>
            <a:r>
              <a:rPr lang="ru-RU" altLang="ru-RU" sz="1600" dirty="0">
                <a:solidFill>
                  <a:schemeClr val="accent5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2.1210</a:t>
            </a:r>
            <a:endParaRPr lang="en-US" altLang="ru-RU" sz="1600" dirty="0">
              <a:solidFill>
                <a:schemeClr val="accent5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Ca2 -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2.0285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Ca3 - </a:t>
            </a:r>
            <a:r>
              <a:rPr lang="ru-RU" altLang="ru-RU" sz="1600" dirty="0">
                <a:solidFill>
                  <a:schemeClr val="accent5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2.7197</a:t>
            </a:r>
            <a:endParaRPr lang="en-US" altLang="ru-RU" sz="1600" dirty="0">
              <a:solidFill>
                <a:schemeClr val="accent5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Ca4 -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1.3983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Tx1 -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1.7639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Tx2 -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1.8837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Tx3 -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1.8705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Wi1 -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1.6888</a:t>
            </a:r>
            <a:endParaRPr lang="en-US" altLang="ru-RU" sz="1600" dirty="0"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Wi2 - </a:t>
            </a:r>
            <a:r>
              <a:rPr lang="ru-RU" altLang="ru-RU" sz="1600" dirty="0">
                <a:solidFill>
                  <a:schemeClr val="accent5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2.9382</a:t>
            </a:r>
            <a:endParaRPr lang="en-US" altLang="ru-RU" sz="1600" dirty="0">
              <a:solidFill>
                <a:schemeClr val="accent5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  <a:p>
            <a:pPr lvl="0"/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Wi3 - 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2.0054</a:t>
            </a:r>
            <a:endParaRPr lang="ru-RU" alt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4945" y="350982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Model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49856" y="2293688"/>
            <a:ext cx="1577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600" dirty="0" err="1" smtClean="0">
                <a:latin typeface="Roboto"/>
                <a:ea typeface="Segoe UI Emoji" panose="020B0502040204020203" pitchFamily="34" charset="0"/>
              </a:rPr>
              <a:t>val</a:t>
            </a:r>
            <a:r>
              <a:rPr lang="ru-RU" altLang="ru-RU" sz="1600" dirty="0" smtClean="0">
                <a:latin typeface="Roboto"/>
                <a:ea typeface="Segoe UI Emoji" panose="020B0502040204020203" pitchFamily="34" charset="0"/>
              </a:rPr>
              <a:t> </a:t>
            </a:r>
            <a:r>
              <a:rPr lang="ru-RU" altLang="ru-RU" sz="1600" dirty="0" err="1">
                <a:latin typeface="Roboto"/>
                <a:ea typeface="Segoe UI Emoji" panose="020B0502040204020203" pitchFamily="34" charset="0"/>
              </a:rPr>
              <a:t>rmse</a:t>
            </a:r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 </a:t>
            </a:r>
            <a:r>
              <a:rPr lang="ru-RU" altLang="ru-RU" sz="1600" dirty="0" err="1" smtClean="0">
                <a:latin typeface="Roboto"/>
                <a:ea typeface="Segoe UI Emoji" panose="020B0502040204020203" pitchFamily="34" charset="0"/>
              </a:rPr>
              <a:t>score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41041" y="1647357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2.2041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979086" y="2112324"/>
            <a:ext cx="1119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Old model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21" name="Равнобедренный треугольник 20"/>
          <p:cNvSpPr/>
          <p:nvPr/>
        </p:nvSpPr>
        <p:spPr>
          <a:xfrm rot="5400000">
            <a:off x="1060108" y="3454400"/>
            <a:ext cx="3768436" cy="464888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3763028" y="4372155"/>
            <a:ext cx="2379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Old model + New model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108533" y="2293688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0.6795</a:t>
            </a:r>
            <a:endParaRPr lang="en-US" alt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301694" y="2783934"/>
            <a:ext cx="1208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1600" dirty="0">
                <a:latin typeface="Roboto"/>
                <a:ea typeface="Segoe UI Emoji" panose="020B0502040204020203" pitchFamily="34" charset="0"/>
              </a:rPr>
              <a:t>New model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25" name="Равнобедренный треугольник 24"/>
          <p:cNvSpPr/>
          <p:nvPr/>
        </p:nvSpPr>
        <p:spPr>
          <a:xfrm rot="10800000">
            <a:off x="4517254" y="3315785"/>
            <a:ext cx="769641" cy="464888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4141709" y="3895101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0.67</a:t>
            </a:r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02</a:t>
            </a:r>
            <a:endParaRPr lang="en-US" alt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462" y="1802626"/>
            <a:ext cx="4843377" cy="36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42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236" y="1247775"/>
            <a:ext cx="7162800" cy="5610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945" y="350982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Summary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4945" y="1865745"/>
            <a:ext cx="51261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Если решение для компании – просто обрезать старые данные, сэкономит </a:t>
            </a: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время</a:t>
            </a:r>
          </a:p>
          <a:p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  <a:p>
            <a:endParaRPr lang="ru-RU" sz="2400" b="1" dirty="0" smtClean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  <a:p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Если решение для </a:t>
            </a:r>
            <a:r>
              <a:rPr lang="ru-RU" sz="2400" b="1" dirty="0" err="1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хакатона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 – использовать все, комбинировать все</a:t>
            </a:r>
          </a:p>
        </p:txBody>
      </p:sp>
    </p:spTree>
    <p:extLst>
      <p:ext uri="{BB962C8B-B14F-4D97-AF65-F5344CB8AC3E}">
        <p14:creationId xmlns:p14="http://schemas.microsoft.com/office/powerpoint/2010/main" val="296428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7753047" y="5687345"/>
            <a:ext cx="4190570" cy="636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7753047" y="4829397"/>
            <a:ext cx="4190570" cy="750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5385190" y="4832130"/>
            <a:ext cx="2066161" cy="1525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973720" y="4832130"/>
            <a:ext cx="2066161" cy="1525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477528" y="4832130"/>
            <a:ext cx="2066161" cy="1525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4" y="1544007"/>
            <a:ext cx="2534908" cy="23464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4945" y="350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Данные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96714" y="3082129"/>
            <a:ext cx="4246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цены в каждом магазине в каждую дату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767146" y="616087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b="1" dirty="0">
              <a:solidFill>
                <a:schemeClr val="accent6">
                  <a:lumMod val="5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96132" y="1544007"/>
            <a:ext cx="3400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sales_train_validation</a:t>
            </a: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396714" y="1482452"/>
            <a:ext cx="61237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исторические данные о ежедневных продажах единицы продукции по продукту и магазину [d_1 - d_1913]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845384" y="2285164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calendar</a:t>
            </a: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396714" y="2346719"/>
            <a:ext cx="38002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даты продажи товаров и промо-акции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519974" y="3020574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sell_prices</a:t>
            </a: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99973" y="5204403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b="1" dirty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30490 </a:t>
            </a:r>
            <a:r>
              <a:rPr lang="en-US" altLang="ru-RU" b="1" dirty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x</a:t>
            </a:r>
            <a:r>
              <a:rPr lang="ru-RU" altLang="ru-RU" b="1" dirty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 1919</a:t>
            </a:r>
            <a:endParaRPr lang="ru-RU" altLang="ru-RU" b="1" dirty="0">
              <a:solidFill>
                <a:schemeClr val="accent6">
                  <a:lumMod val="5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7529" y="5739113"/>
            <a:ext cx="20643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600" dirty="0" smtClean="0">
                <a:latin typeface="Roboto"/>
                <a:ea typeface="Segoe UI Emoji" panose="020B0502040204020203" pitchFamily="34" charset="0"/>
              </a:rPr>
              <a:t>Обучающая выборка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607454" y="520440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b="1" dirty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3049 </a:t>
            </a:r>
            <a:endParaRPr lang="ru-RU" altLang="ru-RU" b="1" dirty="0">
              <a:solidFill>
                <a:schemeClr val="accent6">
                  <a:lumMod val="5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975564" y="5739113"/>
            <a:ext cx="20643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Число уникальных товаров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796660" y="4890584"/>
            <a:ext cx="414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 smtClean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HOBBIES</a:t>
            </a:r>
            <a:r>
              <a:rPr lang="en-US" altLang="ru-RU" b="1" dirty="0" smtClean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, </a:t>
            </a:r>
            <a:r>
              <a:rPr lang="ru-RU" altLang="ru-RU" b="1" dirty="0" smtClean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HOUSEHOLD</a:t>
            </a:r>
            <a:r>
              <a:rPr lang="en-US" altLang="ru-RU" b="1" dirty="0" smtClean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, </a:t>
            </a:r>
            <a:r>
              <a:rPr lang="ru-RU" altLang="ru-RU" b="1" dirty="0" smtClean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FOODS</a:t>
            </a:r>
            <a:endParaRPr lang="ru-RU" b="1" dirty="0">
              <a:solidFill>
                <a:schemeClr val="accent6">
                  <a:lumMod val="5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753047" y="5228985"/>
            <a:ext cx="4190570" cy="344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уникальные категории товаров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176141" y="520440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b="1" dirty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10</a:t>
            </a:r>
            <a:endParaRPr lang="ru-RU" b="1" dirty="0">
              <a:solidFill>
                <a:schemeClr val="accent6">
                  <a:lumMod val="5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375563" y="5732126"/>
            <a:ext cx="2075788" cy="598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600" dirty="0">
                <a:latin typeface="Roboto"/>
                <a:ea typeface="Segoe UI Emoji" panose="020B0502040204020203" pitchFamily="34" charset="0"/>
              </a:rPr>
              <a:t>Число уникальных магазинов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751203" y="6025798"/>
            <a:ext cx="41924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600" dirty="0" smtClean="0">
                <a:latin typeface="Roboto"/>
                <a:ea typeface="Segoe UI Emoji" panose="020B0502040204020203" pitchFamily="34" charset="0"/>
              </a:rPr>
              <a:t>уникальные штаты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7751203" y="5703808"/>
            <a:ext cx="4192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b="1" dirty="0" smtClean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CA</a:t>
            </a:r>
            <a:r>
              <a:rPr lang="en-US" altLang="ru-RU" b="1" dirty="0" smtClean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, </a:t>
            </a:r>
            <a:r>
              <a:rPr lang="ru-RU" altLang="ru-RU" b="1" dirty="0" smtClean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TX</a:t>
            </a:r>
            <a:r>
              <a:rPr lang="en-US" altLang="ru-RU" b="1" dirty="0" smtClean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, </a:t>
            </a:r>
            <a:r>
              <a:rPr lang="ru-RU" altLang="ru-RU" b="1" dirty="0" smtClean="0">
                <a:solidFill>
                  <a:schemeClr val="accent6">
                    <a:lumMod val="50000"/>
                  </a:schemeClr>
                </a:solidFill>
                <a:latin typeface="Roboto"/>
                <a:ea typeface="Segoe UI Emoji" panose="020B0502040204020203" pitchFamily="34" charset="0"/>
              </a:rPr>
              <a:t>WI </a:t>
            </a:r>
            <a:endParaRPr lang="ru-RU" altLang="ru-RU" b="1" dirty="0">
              <a:solidFill>
                <a:schemeClr val="accent6">
                  <a:lumMod val="5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8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945" y="350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Данные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775191" y="1881325"/>
            <a:ext cx="2650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О</a:t>
            </a: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бщие продажи</a:t>
            </a: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68" y="2302041"/>
            <a:ext cx="8801100" cy="44862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44944" y="1086192"/>
            <a:ext cx="111852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Продажи в целом растут. 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Есть ежегодная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сезонность и падение на Рождество, которое является единственным днем в году, когда магазины закрыты.</a:t>
            </a:r>
          </a:p>
        </p:txBody>
      </p:sp>
    </p:spTree>
    <p:extLst>
      <p:ext uri="{BB962C8B-B14F-4D97-AF65-F5344CB8AC3E}">
        <p14:creationId xmlns:p14="http://schemas.microsoft.com/office/powerpoint/2010/main" val="30335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57" y="2883694"/>
            <a:ext cx="5286375" cy="38385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69" y="2837514"/>
            <a:ext cx="5800725" cy="40005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44945" y="1063326"/>
            <a:ext cx="11443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Данные о продажах неустойчивы из-за того, что на продажи в определенный день влияет много факторов.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Например, когда количество продаж равно нулю, это значит, что определенного продукта может не быть в наличии в магазине в этот день, 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или же его просто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не покупают, потому что не хотят.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945" y="350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Данные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871078" y="2375849"/>
            <a:ext cx="6208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Продажи 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одного из товаров (хобби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id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1</a:t>
            </a: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)</a:t>
            </a: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4945" y="350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Данные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262346" y="2212404"/>
            <a:ext cx="3141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Магазины в штатах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50" y="2674069"/>
            <a:ext cx="7489769" cy="389079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44945" y="997313"/>
            <a:ext cx="10926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Roboto"/>
                <a:ea typeface="Segoe UI Emoji" panose="020B0502040204020203" pitchFamily="34" charset="0"/>
              </a:rPr>
              <a:t>П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родажи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колеблются как синусоидальная волна вокруг определенного среднего значения, но это среднее значение имеет линейный тренд вверх. 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Т.е. продажи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колеблются на все более высоком уровне каждые несколько 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месяцев (деловой экономический цикл). 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2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82" y="2548841"/>
            <a:ext cx="8109961" cy="411160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44945" y="1151694"/>
            <a:ext cx="111852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Магазины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Калифорнии имеют самую высокую дисперсию и средние продажи среди 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всех 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- неравенство в развитии. Развитие продаж в Висконсине и Техасе равномерное. 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45" y="350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Данные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524811" y="2077940"/>
            <a:ext cx="7225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Распределение 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продаж для каждого магазина</a:t>
            </a:r>
          </a:p>
        </p:txBody>
      </p:sp>
    </p:spTree>
    <p:extLst>
      <p:ext uri="{BB962C8B-B14F-4D97-AF65-F5344CB8AC3E}">
        <p14:creationId xmlns:p14="http://schemas.microsoft.com/office/powerpoint/2010/main" val="21063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08726" y="2022212"/>
            <a:ext cx="100491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Разные штаты имеют разное среднее значение и дисперсию продаж, что указывает на различия в распределении развития в этих штатах</a:t>
            </a:r>
            <a:r>
              <a:rPr lang="ru-RU" sz="2400" b="1" dirty="0" smtClean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Большинство продаж имеют линейно направленную синусоидальную форму, напоминающую макроэкономический деловой цикл.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945" y="350982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Данные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7418" y="215586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1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7418" y="396074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2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8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13576" y="1892113"/>
            <a:ext cx="4660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/>
                <a:ea typeface="Segoe UI Emoji" panose="020B0502040204020203" pitchFamily="34" charset="0"/>
              </a:rPr>
              <a:t>Weighted Root Mean Squared Scaled Error (RMSSE)</a:t>
            </a:r>
            <a:endParaRPr lang="ru-RU" sz="2400" b="1" dirty="0">
              <a:solidFill>
                <a:schemeClr val="accent6">
                  <a:lumMod val="75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4" y="2723110"/>
            <a:ext cx="4957728" cy="166528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394036" y="1892113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Segoe UI Emoji" panose="020B0502040204020203" pitchFamily="34" charset="0"/>
              </a:rPr>
              <a:t>В данных есть большое количество нулевых продаж. Это означает, что абсолютные ошибки, которые оптимизированы для медианы, будут присваивать более низкие баллы (более высокую производительность) методам прогнозирования, которые получают прогнозы, близкие к нулю. Цель соревнования - точное прогнозирование среднего спроса, по этой причине мера точности основывается на квадратах ошибок, которые оптимизированы для среднего значения. </a:t>
            </a:r>
          </a:p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Показатель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не зависит от масштаба - его можно использовать для сравнения прогнозов между рядами с различными масштабами. </a:t>
            </a:r>
          </a:p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Segoe UI Emoji" panose="020B0502040204020203" pitchFamily="34" charset="0"/>
              </a:rPr>
              <a:t>Н</a:t>
            </a: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ет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деления на ноль</a:t>
            </a:r>
          </a:p>
          <a:p>
            <a:pPr marL="285750" indent="-28575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Roboto"/>
                <a:ea typeface="Segoe UI Emoji" panose="020B0502040204020203" pitchFamily="34" charset="0"/>
              </a:rPr>
              <a:t>Мера </a:t>
            </a:r>
            <a:r>
              <a:rPr lang="ru-RU" sz="1600" dirty="0">
                <a:latin typeface="Roboto"/>
                <a:ea typeface="Segoe UI Emoji" panose="020B0502040204020203" pitchFamily="34" charset="0"/>
              </a:rPr>
              <a:t>одинаково наказывает за положительные и отрицательные ошибки прогноза, а также за большие и малые прогнозы, являясь симметричной.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945" y="350982"/>
            <a:ext cx="2098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Метрика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9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44945" y="1227772"/>
            <a:ext cx="4438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Известные средние продажи за последние 28 дней</a:t>
            </a:r>
            <a:r>
              <a:rPr lang="en-US" dirty="0" smtClean="0"/>
              <a:t> </a:t>
            </a:r>
            <a:r>
              <a:rPr lang="ru-RU" dirty="0" smtClean="0"/>
              <a:t>продублировали 28 раз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306045" y="3998038"/>
            <a:ext cx="1133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Roboto"/>
                <a:ea typeface="Segoe UI Emoji" panose="020B0502040204020203" pitchFamily="34" charset="0"/>
              </a:rPr>
              <a:t>test score </a:t>
            </a:r>
            <a:endParaRPr lang="ru-RU" sz="1600" dirty="0"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945" y="350982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Baseline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03453" y="3351707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/>
                <a:ea typeface="Segoe UI Emoji" panose="020B0502040204020203" pitchFamily="34" charset="0"/>
              </a:rPr>
              <a:t>1.082</a:t>
            </a:r>
            <a:endParaRPr lang="ru-RU" sz="3600" b="1" dirty="0">
              <a:solidFill>
                <a:schemeClr val="accent6">
                  <a:lumMod val="60000"/>
                  <a:lumOff val="40000"/>
                </a:schemeClr>
              </a:solidFill>
              <a:latin typeface="Roboto"/>
              <a:ea typeface="Segoe UI Emoji" panose="020B0502040204020203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36" y="561043"/>
            <a:ext cx="5745452" cy="58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8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Желтый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1076</TotalTime>
  <Words>806</Words>
  <Application>Microsoft Office PowerPoint</Application>
  <PresentationFormat>Широкоэкранный</PresentationFormat>
  <Paragraphs>141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Segoe UI Emoji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ВТБ 24 ПАО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ВТБ</dc:creator>
  <cp:lastModifiedBy>ВТБ</cp:lastModifiedBy>
  <cp:revision>84</cp:revision>
  <dcterms:created xsi:type="dcterms:W3CDTF">2021-12-21T20:56:37Z</dcterms:created>
  <dcterms:modified xsi:type="dcterms:W3CDTF">2021-12-22T14:52:46Z</dcterms:modified>
</cp:coreProperties>
</file>